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4"/>
  </p:sldMasterIdLst>
  <p:notesMasterIdLst>
    <p:notesMasterId r:id="rId16"/>
  </p:notesMasterIdLst>
  <p:sldIdLst>
    <p:sldId id="256" r:id="rId5"/>
    <p:sldId id="266" r:id="rId6"/>
    <p:sldId id="264" r:id="rId7"/>
    <p:sldId id="273" r:id="rId8"/>
    <p:sldId id="268" r:id="rId9"/>
    <p:sldId id="271" r:id="rId10"/>
    <p:sldId id="270" r:id="rId11"/>
    <p:sldId id="269" r:id="rId12"/>
    <p:sldId id="272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9E0"/>
    <a:srgbClr val="FFEBA7"/>
    <a:srgbClr val="FFEFB1"/>
    <a:srgbClr val="F7C64D"/>
    <a:srgbClr val="FFEEB1"/>
    <a:srgbClr val="2C40A6"/>
    <a:srgbClr val="A2B1AD"/>
    <a:srgbClr val="375C0B"/>
    <a:srgbClr val="B4C5B7"/>
    <a:srgbClr val="E3E0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732" autoAdjust="0"/>
  </p:normalViewPr>
  <p:slideViewPr>
    <p:cSldViewPr snapToGrid="0">
      <p:cViewPr varScale="1">
        <p:scale>
          <a:sx n="62" d="100"/>
          <a:sy n="62" d="100"/>
        </p:scale>
        <p:origin x="7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713D0-3272-4BAB-9965-52B26045D8A0}" type="datetimeFigureOut">
              <a:t>4/26/2025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4F000-AEBD-4533-80C7-9094CB4A136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87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4F000-AEBD-4533-80C7-9094CB4A13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46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can be used to study: "deforestation, drought, disaster, disease, food security, water management, climate monitoring and environmental protection. It is unique in the field as an integrated platform designed to empower not only traditional remote sensing scientists, but also a much wider audience that lacks the technical capacity needed to utilize traditional supercomputers or large-scale commodity cloud computing resources."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4F000-AEBD-4533-80C7-9094CB4A1365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7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0C635-CF4D-9D32-DAB1-0AD693D04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A7E74E-DA9F-6899-1323-B19E336A87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72C6D3-C963-CFD2-73AF-6498FEC91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can be used to study: "deforestation, drought, disaster, disease, food security, water management, climate monitoring and environmental protection. It is unique in the field as an integrated platform designed to empower not only traditional remote sensing scientists, but also a much wider audience that lacks the technical capacity needed to utilize traditional supercomputers or large-scale commodity cloud computing resources."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3435B-DF1D-A6C9-CABC-7F217FEEA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4F000-AEBD-4533-80C7-9094CB4A1365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5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2023 Earth Engine catalog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4F000-AEBD-4533-80C7-9094CB4A13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19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E51F-3A38-96F3-0BC6-7738CE133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249D62-349E-C656-314F-9B26FA06B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E4161E-3959-03BC-BBAB-B0FEBBCFA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2023 Earth Engine catalog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1D9C1-9B51-E1C1-A813-225699F84F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4F000-AEBD-4533-80C7-9094CB4A13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46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0D889-E26B-6931-E7DE-8A73026A6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86CEB1-6119-38B2-410C-E9A7F19427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34A3EB-700A-6FCD-7F21-A2C9B8913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2023 Earth Engine catalog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D1D7F-F9AD-00BD-62A6-F36168ADF3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4F000-AEBD-4533-80C7-9094CB4A13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73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4F000-AEBD-4533-80C7-9094CB4A13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98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4F000-AEBD-4533-80C7-9094CB4A13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88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4F000-AEBD-4533-80C7-9094CB4A13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2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4/26/2025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09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4/26/2025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583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4/26/2025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3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4/26/2025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4/26/2025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69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4/26/2025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6920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4/26/2025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17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9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4/26/2025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54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4/26/2025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5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820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0" r:id="rId6"/>
    <p:sldLayoutId id="2147483726" r:id="rId7"/>
    <p:sldLayoutId id="2147483727" r:id="rId8"/>
    <p:sldLayoutId id="2147483728" r:id="rId9"/>
    <p:sldLayoutId id="2147483729" r:id="rId10"/>
    <p:sldLayoutId id="214748373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6" name="Picture 15" descr="A map of a city&#10;&#10;Description automatically generated">
            <a:extLst>
              <a:ext uri="{FF2B5EF4-FFF2-40B4-BE49-F238E27FC236}">
                <a16:creationId xmlns:a16="http://schemas.microsoft.com/office/drawing/2014/main" id="{DFA99EA7-925F-FBEA-5E13-89775D6AB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09" r="-1" b="8848"/>
          <a:stretch/>
        </p:blipFill>
        <p:spPr>
          <a:xfrm>
            <a:off x="1522" y="10"/>
            <a:ext cx="12188952" cy="6857990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8798" y="418458"/>
            <a:ext cx="9495946" cy="2450681"/>
          </a:xfrm>
        </p:spPr>
        <p:txBody>
          <a:bodyPr anchor="b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6300" dirty="0">
                <a:ea typeface="Meiryo"/>
              </a:rPr>
              <a:t>Introduction to Google Earth Engine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5058" y="4160313"/>
            <a:ext cx="9422920" cy="2450681"/>
          </a:xfrm>
        </p:spPr>
        <p:txBody>
          <a:bodyPr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Asya Rahlin – Illinois Natural History Survey, University of Illinois at Urbana-Champaign</a:t>
            </a:r>
          </a:p>
          <a:p>
            <a:pPr algn="ctr">
              <a:lnSpc>
                <a:spcPct val="120000"/>
              </a:lnSpc>
            </a:pP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MEEC conference 4/27/2025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eiryo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2857A5-BE26-C825-79F2-7E4B5FED1801}"/>
              </a:ext>
            </a:extLst>
          </p:cNvPr>
          <p:cNvGrpSpPr/>
          <p:nvPr/>
        </p:nvGrpSpPr>
        <p:grpSpPr>
          <a:xfrm>
            <a:off x="2524824" y="3049269"/>
            <a:ext cx="6378446" cy="980290"/>
            <a:chOff x="2890496" y="3049269"/>
            <a:chExt cx="6012776" cy="924091"/>
          </a:xfrm>
        </p:grpSpPr>
        <p:pic>
          <p:nvPicPr>
            <p:cNvPr id="8" name="Graphic 7" descr="Earth globe: Americas with solid fill">
              <a:extLst>
                <a:ext uri="{FF2B5EF4-FFF2-40B4-BE49-F238E27FC236}">
                  <a16:creationId xmlns:a16="http://schemas.microsoft.com/office/drawing/2014/main" id="{0B92D9BD-F5E1-73D8-FE21-F960806C2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88872" y="3049269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Earth globe: Africa and Europe with solid fill">
              <a:extLst>
                <a:ext uri="{FF2B5EF4-FFF2-40B4-BE49-F238E27FC236}">
                  <a16:creationId xmlns:a16="http://schemas.microsoft.com/office/drawing/2014/main" id="{5196778F-8D61-492A-80D5-0F864CEC8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73408" y="3058960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Earth Globe - Asia with solid fill">
              <a:extLst>
                <a:ext uri="{FF2B5EF4-FFF2-40B4-BE49-F238E27FC236}">
                  <a16:creationId xmlns:a16="http://schemas.microsoft.com/office/drawing/2014/main" id="{2537907A-140B-D1B1-1621-825916717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90496" y="3058960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Satellite with solid fill">
              <a:extLst>
                <a:ext uri="{FF2B5EF4-FFF2-40B4-BE49-F238E27FC236}">
                  <a16:creationId xmlns:a16="http://schemas.microsoft.com/office/drawing/2014/main" id="{46B01108-711D-8792-00F0-5F3C36426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238014" y="3053425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Satellite with solid fill">
              <a:extLst>
                <a:ext uri="{FF2B5EF4-FFF2-40B4-BE49-F238E27FC236}">
                  <a16:creationId xmlns:a16="http://schemas.microsoft.com/office/drawing/2014/main" id="{DD7EE28A-F3C8-20CF-5C10-F57FFB8E9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6750964" y="304926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B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4A281-368E-18AE-1DDB-9772F91DA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072DC3EE-C469-49E0-A83D-CA3BE525C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9547224" cy="6858000"/>
          </a:xfrm>
          <a:custGeom>
            <a:avLst/>
            <a:gdLst>
              <a:gd name="connsiteX0" fmla="*/ 7924201 w 9547224"/>
              <a:gd name="connsiteY0" fmla="*/ 0 h 6858000"/>
              <a:gd name="connsiteX1" fmla="*/ 6830968 w 9547224"/>
              <a:gd name="connsiteY1" fmla="*/ 0 h 6858000"/>
              <a:gd name="connsiteX2" fmla="*/ 6514769 w 9547224"/>
              <a:gd name="connsiteY2" fmla="*/ 0 h 6858000"/>
              <a:gd name="connsiteX3" fmla="*/ 6050802 w 9547224"/>
              <a:gd name="connsiteY3" fmla="*/ 0 h 6858000"/>
              <a:gd name="connsiteX4" fmla="*/ 4341273 w 9547224"/>
              <a:gd name="connsiteY4" fmla="*/ 0 h 6858000"/>
              <a:gd name="connsiteX5" fmla="*/ 0 w 9547224"/>
              <a:gd name="connsiteY5" fmla="*/ 0 h 6858000"/>
              <a:gd name="connsiteX6" fmla="*/ 0 w 9547224"/>
              <a:gd name="connsiteY6" fmla="*/ 6858000 h 6858000"/>
              <a:gd name="connsiteX7" fmla="*/ 4341273 w 9547224"/>
              <a:gd name="connsiteY7" fmla="*/ 6858000 h 6858000"/>
              <a:gd name="connsiteX8" fmla="*/ 6050802 w 9547224"/>
              <a:gd name="connsiteY8" fmla="*/ 6858000 h 6858000"/>
              <a:gd name="connsiteX9" fmla="*/ 6514769 w 9547224"/>
              <a:gd name="connsiteY9" fmla="*/ 6858000 h 6858000"/>
              <a:gd name="connsiteX10" fmla="*/ 6830968 w 9547224"/>
              <a:gd name="connsiteY10" fmla="*/ 6858000 h 6858000"/>
              <a:gd name="connsiteX11" fmla="*/ 7044470 w 9547224"/>
              <a:gd name="connsiteY11" fmla="*/ 6858000 h 6858000"/>
              <a:gd name="connsiteX12" fmla="*/ 7156226 w 9547224"/>
              <a:gd name="connsiteY12" fmla="*/ 6780599 h 6858000"/>
              <a:gd name="connsiteX13" fmla="*/ 7672874 w 9547224"/>
              <a:gd name="connsiteY13" fmla="*/ 6374814 h 6858000"/>
              <a:gd name="connsiteX14" fmla="*/ 9547224 w 9547224"/>
              <a:gd name="connsiteY14" fmla="*/ 3621656 h 6858000"/>
              <a:gd name="connsiteX15" fmla="*/ 7946325 w 9547224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47224" h="6858000">
                <a:moveTo>
                  <a:pt x="7924201" y="0"/>
                </a:moveTo>
                <a:lnTo>
                  <a:pt x="6830968" y="0"/>
                </a:lnTo>
                <a:lnTo>
                  <a:pt x="6514769" y="0"/>
                </a:lnTo>
                <a:lnTo>
                  <a:pt x="6050802" y="0"/>
                </a:lnTo>
                <a:lnTo>
                  <a:pt x="4341273" y="0"/>
                </a:lnTo>
                <a:lnTo>
                  <a:pt x="0" y="0"/>
                </a:lnTo>
                <a:lnTo>
                  <a:pt x="0" y="6858000"/>
                </a:lnTo>
                <a:lnTo>
                  <a:pt x="4341273" y="6858000"/>
                </a:lnTo>
                <a:lnTo>
                  <a:pt x="6050802" y="6858000"/>
                </a:lnTo>
                <a:lnTo>
                  <a:pt x="6514769" y="6858000"/>
                </a:lnTo>
                <a:lnTo>
                  <a:pt x="6830968" y="6858000"/>
                </a:lnTo>
                <a:lnTo>
                  <a:pt x="7044470" y="6858000"/>
                </a:lnTo>
                <a:lnTo>
                  <a:pt x="7156226" y="6780599"/>
                </a:lnTo>
                <a:cubicBezTo>
                  <a:pt x="7330044" y="6653108"/>
                  <a:pt x="7500671" y="6515397"/>
                  <a:pt x="7672874" y="6374814"/>
                </a:cubicBezTo>
                <a:cubicBezTo>
                  <a:pt x="8618499" y="5602839"/>
                  <a:pt x="9547224" y="4969131"/>
                  <a:pt x="9547224" y="3621656"/>
                </a:cubicBezTo>
                <a:cubicBezTo>
                  <a:pt x="9547224" y="2093192"/>
                  <a:pt x="8973488" y="754641"/>
                  <a:pt x="794632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7F586-107D-37FA-266D-215901DC1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24" y="46712"/>
            <a:ext cx="6811288" cy="6811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2527F6-4CEE-E74C-EADB-827D84B980B2}"/>
              </a:ext>
            </a:extLst>
          </p:cNvPr>
          <p:cNvSpPr txBox="1"/>
          <p:nvPr/>
        </p:nvSpPr>
        <p:spPr>
          <a:xfrm>
            <a:off x="6954133" y="501095"/>
            <a:ext cx="5237865" cy="57708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300" b="1" dirty="0">
              <a:latin typeface="Arial" panose="020B0604020202020204" pitchFamily="34" charset="0"/>
              <a:ea typeface="Meiryo"/>
              <a:cs typeface="Arial" panose="020B0604020202020204" pitchFamily="34" charset="0"/>
            </a:endParaRPr>
          </a:p>
          <a:p>
            <a:pPr marL="285750" indent="-285750">
              <a:buFont typeface="Calibri"/>
              <a:buChar char="-"/>
            </a:pPr>
            <a:r>
              <a:rPr lang="en-US" sz="4200" dirty="0"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Yellow sticky note = “I’m done with this section!”</a:t>
            </a:r>
          </a:p>
          <a:p>
            <a:endParaRPr lang="en-US" sz="4200" dirty="0">
              <a:latin typeface="Arial" panose="020B0604020202020204" pitchFamily="34" charset="0"/>
              <a:ea typeface="Meiryo"/>
              <a:cs typeface="Arial" panose="020B0604020202020204" pitchFamily="34" charset="0"/>
            </a:endParaRPr>
          </a:p>
          <a:p>
            <a:pPr marL="285750" indent="-285750">
              <a:buFont typeface="Calibri"/>
              <a:buChar char="-"/>
            </a:pPr>
            <a:r>
              <a:rPr lang="en-US" sz="4200" dirty="0"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Other sticky note = “I need some help!”</a:t>
            </a:r>
          </a:p>
          <a:p>
            <a:endParaRPr lang="en-US" sz="4200" dirty="0">
              <a:latin typeface="Arial" panose="020B0604020202020204" pitchFamily="34" charset="0"/>
              <a:ea typeface="Meiryo"/>
              <a:cs typeface="Arial" panose="020B0604020202020204" pitchFamily="34" charset="0"/>
            </a:endParaRPr>
          </a:p>
          <a:p>
            <a:pPr marL="285750" indent="-285750">
              <a:buFont typeface="Calibri"/>
              <a:buChar char="-"/>
            </a:pPr>
            <a:endParaRPr lang="en-US" sz="4200" dirty="0">
              <a:latin typeface="Arial" panose="020B0604020202020204" pitchFamily="34" charset="0"/>
              <a:ea typeface="Meiryo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BBFA5-1A44-B006-9E74-EC24E24836D8}"/>
              </a:ext>
            </a:extLst>
          </p:cNvPr>
          <p:cNvSpPr txBox="1"/>
          <p:nvPr/>
        </p:nvSpPr>
        <p:spPr>
          <a:xfrm>
            <a:off x="542567" y="145270"/>
            <a:ext cx="6548846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600" b="1" dirty="0"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Sticky Note System</a:t>
            </a:r>
          </a:p>
        </p:txBody>
      </p:sp>
    </p:spTree>
    <p:extLst>
      <p:ext uri="{BB962C8B-B14F-4D97-AF65-F5344CB8AC3E}">
        <p14:creationId xmlns:p14="http://schemas.microsoft.com/office/powerpoint/2010/main" val="234470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C72A85-3E0E-835F-4E80-61F33FFA1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214157-4E13-C0A2-0034-DE9C7C2360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62" b="1156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30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689967-BCE4-4CB3-AB4A-E9B6EC055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7C86C65-70F5-4826-A10D-0E4FB096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0736" y="1948070"/>
            <a:ext cx="5261264" cy="4909930"/>
          </a:xfrm>
          <a:custGeom>
            <a:avLst/>
            <a:gdLst>
              <a:gd name="connsiteX0" fmla="*/ 2739575 w 5261264"/>
              <a:gd name="connsiteY0" fmla="*/ 1369 h 4909930"/>
              <a:gd name="connsiteX1" fmla="*/ 3931992 w 5261264"/>
              <a:gd name="connsiteY1" fmla="*/ 357115 h 4909930"/>
              <a:gd name="connsiteX2" fmla="*/ 5228644 w 5261264"/>
              <a:gd name="connsiteY2" fmla="*/ 1704869 h 4909930"/>
              <a:gd name="connsiteX3" fmla="*/ 5261264 w 5261264"/>
              <a:gd name="connsiteY3" fmla="*/ 1769901 h 4909930"/>
              <a:gd name="connsiteX4" fmla="*/ 5261264 w 5261264"/>
              <a:gd name="connsiteY4" fmla="*/ 4640262 h 4909930"/>
              <a:gd name="connsiteX5" fmla="*/ 5239287 w 5261264"/>
              <a:gd name="connsiteY5" fmla="*/ 4674079 h 4909930"/>
              <a:gd name="connsiteX6" fmla="*/ 5039558 w 5261264"/>
              <a:gd name="connsiteY6" fmla="*/ 4893028 h 4909930"/>
              <a:gd name="connsiteX7" fmla="*/ 5018342 w 5261264"/>
              <a:gd name="connsiteY7" fmla="*/ 4909930 h 4909930"/>
              <a:gd name="connsiteX8" fmla="*/ 962510 w 5261264"/>
              <a:gd name="connsiteY8" fmla="*/ 4909930 h 4909930"/>
              <a:gd name="connsiteX9" fmla="*/ 821338 w 5261264"/>
              <a:gd name="connsiteY9" fmla="*/ 4707517 h 4909930"/>
              <a:gd name="connsiteX10" fmla="*/ 448558 w 5261264"/>
              <a:gd name="connsiteY10" fmla="*/ 3922606 h 4909930"/>
              <a:gd name="connsiteX11" fmla="*/ 221727 w 5261264"/>
              <a:gd name="connsiteY11" fmla="*/ 1588926 h 4909930"/>
              <a:gd name="connsiteX12" fmla="*/ 2739575 w 5261264"/>
              <a:gd name="connsiteY12" fmla="*/ 1369 h 490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A857B9-D582-4DD3-82BC-5CBF33E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5856" y="1391478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48DB528-CEE1-450E-9D70-38B97A906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88038" y="-9274"/>
            <a:ext cx="4164597" cy="2593830"/>
          </a:xfrm>
          <a:custGeom>
            <a:avLst/>
            <a:gdLst>
              <a:gd name="connsiteX0" fmla="*/ 133289 w 4164597"/>
              <a:gd name="connsiteY0" fmla="*/ 0 h 2593830"/>
              <a:gd name="connsiteX1" fmla="*/ 4092252 w 4164597"/>
              <a:gd name="connsiteY1" fmla="*/ 0 h 2593830"/>
              <a:gd name="connsiteX2" fmla="*/ 4093505 w 4164597"/>
              <a:gd name="connsiteY2" fmla="*/ 4697 h 2593830"/>
              <a:gd name="connsiteX3" fmla="*/ 4164597 w 4164597"/>
              <a:gd name="connsiteY3" fmla="*/ 667356 h 2593830"/>
              <a:gd name="connsiteX4" fmla="*/ 3948235 w 4164597"/>
              <a:gd name="connsiteY4" fmla="*/ 1308175 h 2593830"/>
              <a:gd name="connsiteX5" fmla="*/ 3307638 w 4164597"/>
              <a:gd name="connsiteY5" fmla="*/ 1904868 h 2593830"/>
              <a:gd name="connsiteX6" fmla="*/ 3166793 w 4164597"/>
              <a:gd name="connsiteY6" fmla="*/ 2019010 h 2593830"/>
              <a:gd name="connsiteX7" fmla="*/ 2009464 w 4164597"/>
              <a:gd name="connsiteY7" fmla="*/ 2593830 h 2593830"/>
              <a:gd name="connsiteX8" fmla="*/ 484916 w 4164597"/>
              <a:gd name="connsiteY8" fmla="*/ 1659479 h 2593830"/>
              <a:gd name="connsiteX9" fmla="*/ 322444 w 4164597"/>
              <a:gd name="connsiteY9" fmla="*/ 1420446 h 2593830"/>
              <a:gd name="connsiteX10" fmla="*/ 0 w 4164597"/>
              <a:gd name="connsiteY10" fmla="*/ 667356 h 2593830"/>
              <a:gd name="connsiteX11" fmla="*/ 109866 w 4164597"/>
              <a:gd name="connsiteY11" fmla="*/ 54693 h 259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4597" h="2593830">
                <a:moveTo>
                  <a:pt x="133289" y="0"/>
                </a:moveTo>
                <a:lnTo>
                  <a:pt x="4092252" y="0"/>
                </a:lnTo>
                <a:lnTo>
                  <a:pt x="4093505" y="4697"/>
                </a:lnTo>
                <a:cubicBezTo>
                  <a:pt x="4140342" y="213236"/>
                  <a:pt x="4164597" y="435919"/>
                  <a:pt x="4164597" y="667356"/>
                </a:cubicBezTo>
                <a:cubicBezTo>
                  <a:pt x="4164597" y="913589"/>
                  <a:pt x="4097838" y="1111209"/>
                  <a:pt x="3948235" y="1308175"/>
                </a:cubicBezTo>
                <a:cubicBezTo>
                  <a:pt x="3791750" y="1514209"/>
                  <a:pt x="3556619" y="1703978"/>
                  <a:pt x="3307638" y="1904868"/>
                </a:cubicBezTo>
                <a:cubicBezTo>
                  <a:pt x="3261702" y="1941888"/>
                  <a:pt x="3214247" y="1980217"/>
                  <a:pt x="3166793" y="2019010"/>
                </a:cubicBezTo>
                <a:cubicBezTo>
                  <a:pt x="2742021" y="2366203"/>
                  <a:pt x="2431999" y="2593830"/>
                  <a:pt x="2009464" y="2593830"/>
                </a:cubicBezTo>
                <a:cubicBezTo>
                  <a:pt x="1365648" y="2593830"/>
                  <a:pt x="909688" y="2314413"/>
                  <a:pt x="484916" y="1659479"/>
                </a:cubicBezTo>
                <a:cubicBezTo>
                  <a:pt x="429330" y="1573757"/>
                  <a:pt x="374993" y="1495793"/>
                  <a:pt x="322444" y="1420446"/>
                </a:cubicBezTo>
                <a:cubicBezTo>
                  <a:pt x="104652" y="1108029"/>
                  <a:pt x="0" y="945558"/>
                  <a:pt x="0" y="667356"/>
                </a:cubicBezTo>
                <a:cubicBezTo>
                  <a:pt x="0" y="460178"/>
                  <a:pt x="36898" y="254891"/>
                  <a:pt x="109866" y="54693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E3E61E5-7309-4B68-89DB-E5CAE4841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6185" y="0"/>
            <a:ext cx="4013331" cy="2509504"/>
          </a:xfrm>
          <a:custGeom>
            <a:avLst/>
            <a:gdLst>
              <a:gd name="connsiteX0" fmla="*/ 165872 w 4013331"/>
              <a:gd name="connsiteY0" fmla="*/ 0 h 2509504"/>
              <a:gd name="connsiteX1" fmla="*/ 3920309 w 4013331"/>
              <a:gd name="connsiteY1" fmla="*/ 0 h 2509504"/>
              <a:gd name="connsiteX2" fmla="*/ 3944821 w 4013331"/>
              <a:gd name="connsiteY2" fmla="*/ 89161 h 2509504"/>
              <a:gd name="connsiteX3" fmla="*/ 4013331 w 4013331"/>
              <a:gd name="connsiteY3" fmla="*/ 708622 h 2509504"/>
              <a:gd name="connsiteX4" fmla="*/ 3804827 w 4013331"/>
              <a:gd name="connsiteY4" fmla="*/ 1307663 h 2509504"/>
              <a:gd name="connsiteX5" fmla="*/ 3187498 w 4013331"/>
              <a:gd name="connsiteY5" fmla="*/ 1865458 h 2509504"/>
              <a:gd name="connsiteX6" fmla="*/ 3051769 w 4013331"/>
              <a:gd name="connsiteY6" fmla="*/ 1972158 h 2509504"/>
              <a:gd name="connsiteX7" fmla="*/ 1936476 w 4013331"/>
              <a:gd name="connsiteY7" fmla="*/ 2509504 h 2509504"/>
              <a:gd name="connsiteX8" fmla="*/ 467303 w 4013331"/>
              <a:gd name="connsiteY8" fmla="*/ 1636066 h 2509504"/>
              <a:gd name="connsiteX9" fmla="*/ 310732 w 4013331"/>
              <a:gd name="connsiteY9" fmla="*/ 1412615 h 2509504"/>
              <a:gd name="connsiteX10" fmla="*/ 0 w 4013331"/>
              <a:gd name="connsiteY10" fmla="*/ 708622 h 2509504"/>
              <a:gd name="connsiteX11" fmla="*/ 105875 w 4013331"/>
              <a:gd name="connsiteY11" fmla="*/ 135898 h 250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13331" h="2509504">
                <a:moveTo>
                  <a:pt x="165872" y="0"/>
                </a:moveTo>
                <a:lnTo>
                  <a:pt x="3920309" y="0"/>
                </a:lnTo>
                <a:lnTo>
                  <a:pt x="3944821" y="89161"/>
                </a:lnTo>
                <a:cubicBezTo>
                  <a:pt x="3989957" y="284106"/>
                  <a:pt x="4013331" y="492271"/>
                  <a:pt x="4013331" y="708622"/>
                </a:cubicBezTo>
                <a:cubicBezTo>
                  <a:pt x="4013331" y="938801"/>
                  <a:pt x="3948997" y="1123538"/>
                  <a:pt x="3804827" y="1307663"/>
                </a:cubicBezTo>
                <a:cubicBezTo>
                  <a:pt x="3654026" y="1500266"/>
                  <a:pt x="3427436" y="1677663"/>
                  <a:pt x="3187498" y="1865458"/>
                </a:cubicBezTo>
                <a:cubicBezTo>
                  <a:pt x="3143231" y="1900064"/>
                  <a:pt x="3097499" y="1935893"/>
                  <a:pt x="3051769" y="1972158"/>
                </a:cubicBezTo>
                <a:cubicBezTo>
                  <a:pt x="2642425" y="2296716"/>
                  <a:pt x="2343664" y="2509504"/>
                  <a:pt x="1936476" y="2509504"/>
                </a:cubicBezTo>
                <a:cubicBezTo>
                  <a:pt x="1316045" y="2509504"/>
                  <a:pt x="876648" y="2248303"/>
                  <a:pt x="467303" y="1636066"/>
                </a:cubicBezTo>
                <a:cubicBezTo>
                  <a:pt x="413736" y="1555930"/>
                  <a:pt x="361372" y="1483050"/>
                  <a:pt x="310732" y="1412615"/>
                </a:cubicBezTo>
                <a:cubicBezTo>
                  <a:pt x="100850" y="1120566"/>
                  <a:pt x="0" y="968686"/>
                  <a:pt x="0" y="708622"/>
                </a:cubicBezTo>
                <a:cubicBezTo>
                  <a:pt x="0" y="514950"/>
                  <a:pt x="35558" y="323046"/>
                  <a:pt x="105875" y="135898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904A42-15F0-4BEF-A06A-DCCD3D2C1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0125" y="0"/>
            <a:ext cx="4389519" cy="2684308"/>
          </a:xfrm>
          <a:custGeom>
            <a:avLst/>
            <a:gdLst>
              <a:gd name="connsiteX0" fmla="*/ 106190 w 4389519"/>
              <a:gd name="connsiteY0" fmla="*/ 0 h 2684308"/>
              <a:gd name="connsiteX1" fmla="*/ 4339652 w 4389519"/>
              <a:gd name="connsiteY1" fmla="*/ 0 h 2684308"/>
              <a:gd name="connsiteX2" fmla="*/ 4368235 w 4389519"/>
              <a:gd name="connsiteY2" fmla="*/ 183124 h 2684308"/>
              <a:gd name="connsiteX3" fmla="*/ 4376420 w 4389519"/>
              <a:gd name="connsiteY3" fmla="*/ 846236 h 2684308"/>
              <a:gd name="connsiteX4" fmla="*/ 4090147 w 4389519"/>
              <a:gd name="connsiteY4" fmla="*/ 1502099 h 2684308"/>
              <a:gd name="connsiteX5" fmla="*/ 3362552 w 4389519"/>
              <a:gd name="connsiteY5" fmla="*/ 2072468 h 2684308"/>
              <a:gd name="connsiteX6" fmla="*/ 3204152 w 4389519"/>
              <a:gd name="connsiteY6" fmla="*/ 2179892 h 2684308"/>
              <a:gd name="connsiteX7" fmla="*/ 1936072 w 4389519"/>
              <a:gd name="connsiteY7" fmla="*/ 2679731 h 2684308"/>
              <a:gd name="connsiteX8" fmla="*/ 421690 w 4389519"/>
              <a:gd name="connsiteY8" fmla="*/ 1554434 h 2684308"/>
              <a:gd name="connsiteX9" fmla="*/ 273167 w 4389519"/>
              <a:gd name="connsiteY9" fmla="*/ 1287451 h 2684308"/>
              <a:gd name="connsiteX10" fmla="*/ 4118 w 4389519"/>
              <a:gd name="connsiteY10" fmla="*/ 463709 h 2684308"/>
              <a:gd name="connsiteX11" fmla="*/ 61565 w 4389519"/>
              <a:gd name="connsiteY11" fmla="*/ 140457 h 268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89519" h="2684308">
                <a:moveTo>
                  <a:pt x="106190" y="0"/>
                </a:moveTo>
                <a:lnTo>
                  <a:pt x="4339652" y="0"/>
                </a:lnTo>
                <a:lnTo>
                  <a:pt x="4368235" y="183124"/>
                </a:lnTo>
                <a:cubicBezTo>
                  <a:pt x="4393363" y="394800"/>
                  <a:pt x="4396437" y="617440"/>
                  <a:pt x="4376420" y="846236"/>
                </a:cubicBezTo>
                <a:cubicBezTo>
                  <a:pt x="4353703" y="1105885"/>
                  <a:pt x="4265383" y="1308143"/>
                  <a:pt x="4090147" y="1502099"/>
                </a:cubicBezTo>
                <a:cubicBezTo>
                  <a:pt x="3906850" y="1704987"/>
                  <a:pt x="3642485" y="1883499"/>
                  <a:pt x="3362552" y="2072468"/>
                </a:cubicBezTo>
                <a:cubicBezTo>
                  <a:pt x="3310910" y="2107285"/>
                  <a:pt x="3257553" y="2143343"/>
                  <a:pt x="3204152" y="2179892"/>
                </a:cubicBezTo>
                <a:cubicBezTo>
                  <a:pt x="2726165" y="2506987"/>
                  <a:pt x="2379682" y="2718542"/>
                  <a:pt x="1936072" y="2679731"/>
                </a:cubicBezTo>
                <a:cubicBezTo>
                  <a:pt x="1260149" y="2620595"/>
                  <a:pt x="807225" y="2284071"/>
                  <a:pt x="421690" y="1554434"/>
                </a:cubicBezTo>
                <a:cubicBezTo>
                  <a:pt x="371240" y="1458934"/>
                  <a:pt x="321385" y="1371732"/>
                  <a:pt x="273167" y="1287451"/>
                </a:cubicBezTo>
                <a:cubicBezTo>
                  <a:pt x="73334" y="938007"/>
                  <a:pt x="-21548" y="757071"/>
                  <a:pt x="4118" y="463709"/>
                </a:cubicBezTo>
                <a:cubicBezTo>
                  <a:pt x="13675" y="354475"/>
                  <a:pt x="32873" y="246587"/>
                  <a:pt x="61565" y="14045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B4D6438-495E-40D8-A2AF-D6697DA07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867" y="1"/>
            <a:ext cx="3401415" cy="2207855"/>
          </a:xfrm>
          <a:custGeom>
            <a:avLst/>
            <a:gdLst>
              <a:gd name="connsiteX0" fmla="*/ 181555 w 3401415"/>
              <a:gd name="connsiteY0" fmla="*/ 0 h 2207855"/>
              <a:gd name="connsiteX1" fmla="*/ 3298827 w 3401415"/>
              <a:gd name="connsiteY1" fmla="*/ 0 h 2207855"/>
              <a:gd name="connsiteX2" fmla="*/ 3311223 w 3401415"/>
              <a:gd name="connsiteY2" fmla="*/ 34797 h 2207855"/>
              <a:gd name="connsiteX3" fmla="*/ 3401415 w 3401415"/>
              <a:gd name="connsiteY3" fmla="*/ 681555 h 2207855"/>
              <a:gd name="connsiteX4" fmla="*/ 3224702 w 3401415"/>
              <a:gd name="connsiteY4" fmla="*/ 1189259 h 2207855"/>
              <a:gd name="connsiteX5" fmla="*/ 2701498 w 3401415"/>
              <a:gd name="connsiteY5" fmla="*/ 1662006 h 2207855"/>
              <a:gd name="connsiteX6" fmla="*/ 2586463 w 3401415"/>
              <a:gd name="connsiteY6" fmla="*/ 1752439 h 2207855"/>
              <a:gd name="connsiteX7" fmla="*/ 1641219 w 3401415"/>
              <a:gd name="connsiteY7" fmla="*/ 2207855 h 2207855"/>
              <a:gd name="connsiteX8" fmla="*/ 396053 w 3401415"/>
              <a:gd name="connsiteY8" fmla="*/ 1467590 h 2207855"/>
              <a:gd name="connsiteX9" fmla="*/ 263354 w 3401415"/>
              <a:gd name="connsiteY9" fmla="*/ 1278210 h 2207855"/>
              <a:gd name="connsiteX10" fmla="*/ 0 w 3401415"/>
              <a:gd name="connsiteY10" fmla="*/ 681555 h 2207855"/>
              <a:gd name="connsiteX11" fmla="*/ 159122 w 3401415"/>
              <a:gd name="connsiteY11" fmla="*/ 38981 h 2207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01415" h="2207855">
                <a:moveTo>
                  <a:pt x="181555" y="0"/>
                </a:moveTo>
                <a:lnTo>
                  <a:pt x="3298827" y="0"/>
                </a:lnTo>
                <a:lnTo>
                  <a:pt x="3311223" y="34797"/>
                </a:lnTo>
                <a:cubicBezTo>
                  <a:pt x="3370461" y="233986"/>
                  <a:pt x="3401415" y="452351"/>
                  <a:pt x="3401415" y="681555"/>
                </a:cubicBezTo>
                <a:cubicBezTo>
                  <a:pt x="3401415" y="876639"/>
                  <a:pt x="3346890" y="1033208"/>
                  <a:pt x="3224702" y="1189259"/>
                </a:cubicBezTo>
                <a:cubicBezTo>
                  <a:pt x="3096894" y="1352496"/>
                  <a:pt x="2904852" y="1502846"/>
                  <a:pt x="2701498" y="1662006"/>
                </a:cubicBezTo>
                <a:cubicBezTo>
                  <a:pt x="2663980" y="1691337"/>
                  <a:pt x="2625221" y="1721703"/>
                  <a:pt x="2586463" y="1752439"/>
                </a:cubicBezTo>
                <a:cubicBezTo>
                  <a:pt x="2239532" y="2027511"/>
                  <a:pt x="1986324" y="2207855"/>
                  <a:pt x="1641219" y="2207855"/>
                </a:cubicBezTo>
                <a:cubicBezTo>
                  <a:pt x="1115386" y="2207855"/>
                  <a:pt x="742984" y="1986480"/>
                  <a:pt x="396053" y="1467590"/>
                </a:cubicBezTo>
                <a:cubicBezTo>
                  <a:pt x="350654" y="1399674"/>
                  <a:pt x="306273" y="1337906"/>
                  <a:pt x="263354" y="1278210"/>
                </a:cubicBezTo>
                <a:cubicBezTo>
                  <a:pt x="85473" y="1030689"/>
                  <a:pt x="0" y="901968"/>
                  <a:pt x="0" y="681555"/>
                </a:cubicBezTo>
                <a:cubicBezTo>
                  <a:pt x="0" y="462698"/>
                  <a:pt x="53576" y="246506"/>
                  <a:pt x="159122" y="38981"/>
                </a:cubicBezTo>
                <a:close/>
              </a:path>
            </a:pathLst>
          </a:custGeom>
          <a:noFill/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5208F27-B5FE-414B-B2F7-340BD4053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3449" y="1550504"/>
            <a:ext cx="5448246" cy="5307496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90B1E87-EDFB-4D74-B288-2C27E290A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0959" y="2256518"/>
            <a:ext cx="4930889" cy="4601483"/>
          </a:xfrm>
          <a:custGeom>
            <a:avLst/>
            <a:gdLst>
              <a:gd name="connsiteX0" fmla="*/ 2486925 w 4930889"/>
              <a:gd name="connsiteY0" fmla="*/ 1243 h 4601483"/>
              <a:gd name="connsiteX1" fmla="*/ 3569374 w 4930889"/>
              <a:gd name="connsiteY1" fmla="*/ 324181 h 4601483"/>
              <a:gd name="connsiteX2" fmla="*/ 4856238 w 4930889"/>
              <a:gd name="connsiteY2" fmla="*/ 1766524 h 4601483"/>
              <a:gd name="connsiteX3" fmla="*/ 4930889 w 4930889"/>
              <a:gd name="connsiteY3" fmla="*/ 1950930 h 4601483"/>
              <a:gd name="connsiteX4" fmla="*/ 4930888 w 4930889"/>
              <a:gd name="connsiteY4" fmla="*/ 3928933 h 4601483"/>
              <a:gd name="connsiteX5" fmla="*/ 4836868 w 4930889"/>
              <a:gd name="connsiteY5" fmla="*/ 4118750 h 4601483"/>
              <a:gd name="connsiteX6" fmla="*/ 4475082 w 4930889"/>
              <a:gd name="connsiteY6" fmla="*/ 4521220 h 4601483"/>
              <a:gd name="connsiteX7" fmla="*/ 4350095 w 4930889"/>
              <a:gd name="connsiteY7" fmla="*/ 4601483 h 4601483"/>
              <a:gd name="connsiteX8" fmla="*/ 997316 w 4930889"/>
              <a:gd name="connsiteY8" fmla="*/ 4601483 h 4601483"/>
              <a:gd name="connsiteX9" fmla="*/ 892840 w 4930889"/>
              <a:gd name="connsiteY9" fmla="*/ 4484501 h 4601483"/>
              <a:gd name="connsiteX10" fmla="*/ 407191 w 4930889"/>
              <a:gd name="connsiteY10" fmla="*/ 3560852 h 4601483"/>
              <a:gd name="connsiteX11" fmla="*/ 201279 w 4930889"/>
              <a:gd name="connsiteY11" fmla="*/ 1442391 h 4601483"/>
              <a:gd name="connsiteX12" fmla="*/ 2486925 w 4930889"/>
              <a:gd name="connsiteY12" fmla="*/ 1243 h 460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9" h="4601483">
                <a:moveTo>
                  <a:pt x="2486925" y="1243"/>
                </a:moveTo>
                <a:cubicBezTo>
                  <a:pt x="2843347" y="13472"/>
                  <a:pt x="3209341" y="116316"/>
                  <a:pt x="3569374" y="324181"/>
                </a:cubicBezTo>
                <a:cubicBezTo>
                  <a:pt x="4132718" y="649428"/>
                  <a:pt x="4585943" y="1173553"/>
                  <a:pt x="4856238" y="1766524"/>
                </a:cubicBezTo>
                <a:lnTo>
                  <a:pt x="4930889" y="1950930"/>
                </a:lnTo>
                <a:lnTo>
                  <a:pt x="4930888" y="3928933"/>
                </a:lnTo>
                <a:lnTo>
                  <a:pt x="4836868" y="4118750"/>
                </a:lnTo>
                <a:cubicBezTo>
                  <a:pt x="4733861" y="4297163"/>
                  <a:pt x="4611785" y="4422507"/>
                  <a:pt x="4475082" y="4521220"/>
                </a:cubicBezTo>
                <a:lnTo>
                  <a:pt x="4350095" y="4601483"/>
                </a:lnTo>
                <a:lnTo>
                  <a:pt x="997316" y="4601483"/>
                </a:lnTo>
                <a:lnTo>
                  <a:pt x="892840" y="4484501"/>
                </a:lnTo>
                <a:cubicBezTo>
                  <a:pt x="678469" y="4214961"/>
                  <a:pt x="542824" y="3894419"/>
                  <a:pt x="407191" y="3560852"/>
                </a:cubicBezTo>
                <a:cubicBezTo>
                  <a:pt x="109259" y="2828169"/>
                  <a:pt x="-222537" y="2176461"/>
                  <a:pt x="201279" y="1442391"/>
                </a:cubicBezTo>
                <a:cubicBezTo>
                  <a:pt x="727747" y="530521"/>
                  <a:pt x="1576073" y="-30011"/>
                  <a:pt x="2486925" y="1243"/>
                </a:cubicBezTo>
                <a:close/>
              </a:path>
            </a:pathLst>
          </a:custGeom>
          <a:noFill/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map of land with water&#10;&#10;Description automatically generated">
            <a:extLst>
              <a:ext uri="{FF2B5EF4-FFF2-40B4-BE49-F238E27FC236}">
                <a16:creationId xmlns:a16="http://schemas.microsoft.com/office/drawing/2014/main" id="{4537E65F-4D2C-10CC-A53E-B4C60F542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66" b="-3302"/>
          <a:stretch/>
        </p:blipFill>
        <p:spPr>
          <a:xfrm>
            <a:off x="2" y="817638"/>
            <a:ext cx="12198874" cy="4846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2B2CC7-86EC-DDD6-6267-7051B109CBF6}"/>
              </a:ext>
            </a:extLst>
          </p:cNvPr>
          <p:cNvSpPr txBox="1"/>
          <p:nvPr/>
        </p:nvSpPr>
        <p:spPr>
          <a:xfrm>
            <a:off x="214409" y="5745525"/>
            <a:ext cx="1148605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500">
                <a:latin typeface="Times New Roman"/>
                <a:ea typeface="Meiryo"/>
                <a:cs typeface="Times New Roman"/>
              </a:rPr>
              <a:t>Gorelick et al., 2017. Google Earth Engine: planetary-scale geospatial analysis for everyone. </a:t>
            </a:r>
            <a:r>
              <a:rPr lang="en-US" sz="2500" i="1">
                <a:latin typeface="Times New Roman"/>
                <a:ea typeface="Meiryo"/>
                <a:cs typeface="Times New Roman"/>
              </a:rPr>
              <a:t>Remote Sensing of the Environment </a:t>
            </a:r>
            <a:r>
              <a:rPr lang="en-US" sz="2500">
                <a:latin typeface="Times New Roman"/>
                <a:ea typeface="Meiryo"/>
                <a:cs typeface="Times New Roman"/>
              </a:rPr>
              <a:t>202:18-27</a:t>
            </a:r>
            <a:endParaRPr lang="en-US" sz="2500" i="1">
              <a:latin typeface="Times New Roman"/>
              <a:ea typeface="Meiryo"/>
              <a:cs typeface="Times New Roman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D9BE3F-FC72-2731-AFFC-27BA7FFD1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026" y="199560"/>
            <a:ext cx="10127764" cy="675389"/>
          </a:xfrm>
        </p:spPr>
        <p:txBody>
          <a:bodyPr anchor="b">
            <a:no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What can Google Earth Engine do?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755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72DC3EE-C469-49E0-A83D-CA3BE525C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9547224" cy="6858000"/>
          </a:xfrm>
          <a:custGeom>
            <a:avLst/>
            <a:gdLst>
              <a:gd name="connsiteX0" fmla="*/ 7924201 w 9547224"/>
              <a:gd name="connsiteY0" fmla="*/ 0 h 6858000"/>
              <a:gd name="connsiteX1" fmla="*/ 6830968 w 9547224"/>
              <a:gd name="connsiteY1" fmla="*/ 0 h 6858000"/>
              <a:gd name="connsiteX2" fmla="*/ 6514769 w 9547224"/>
              <a:gd name="connsiteY2" fmla="*/ 0 h 6858000"/>
              <a:gd name="connsiteX3" fmla="*/ 6050802 w 9547224"/>
              <a:gd name="connsiteY3" fmla="*/ 0 h 6858000"/>
              <a:gd name="connsiteX4" fmla="*/ 4341273 w 9547224"/>
              <a:gd name="connsiteY4" fmla="*/ 0 h 6858000"/>
              <a:gd name="connsiteX5" fmla="*/ 0 w 9547224"/>
              <a:gd name="connsiteY5" fmla="*/ 0 h 6858000"/>
              <a:gd name="connsiteX6" fmla="*/ 0 w 9547224"/>
              <a:gd name="connsiteY6" fmla="*/ 6858000 h 6858000"/>
              <a:gd name="connsiteX7" fmla="*/ 4341273 w 9547224"/>
              <a:gd name="connsiteY7" fmla="*/ 6858000 h 6858000"/>
              <a:gd name="connsiteX8" fmla="*/ 6050802 w 9547224"/>
              <a:gd name="connsiteY8" fmla="*/ 6858000 h 6858000"/>
              <a:gd name="connsiteX9" fmla="*/ 6514769 w 9547224"/>
              <a:gd name="connsiteY9" fmla="*/ 6858000 h 6858000"/>
              <a:gd name="connsiteX10" fmla="*/ 6830968 w 9547224"/>
              <a:gd name="connsiteY10" fmla="*/ 6858000 h 6858000"/>
              <a:gd name="connsiteX11" fmla="*/ 7044470 w 9547224"/>
              <a:gd name="connsiteY11" fmla="*/ 6858000 h 6858000"/>
              <a:gd name="connsiteX12" fmla="*/ 7156226 w 9547224"/>
              <a:gd name="connsiteY12" fmla="*/ 6780599 h 6858000"/>
              <a:gd name="connsiteX13" fmla="*/ 7672874 w 9547224"/>
              <a:gd name="connsiteY13" fmla="*/ 6374814 h 6858000"/>
              <a:gd name="connsiteX14" fmla="*/ 9547224 w 9547224"/>
              <a:gd name="connsiteY14" fmla="*/ 3621656 h 6858000"/>
              <a:gd name="connsiteX15" fmla="*/ 7946325 w 9547224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47224" h="6858000">
                <a:moveTo>
                  <a:pt x="7924201" y="0"/>
                </a:moveTo>
                <a:lnTo>
                  <a:pt x="6830968" y="0"/>
                </a:lnTo>
                <a:lnTo>
                  <a:pt x="6514769" y="0"/>
                </a:lnTo>
                <a:lnTo>
                  <a:pt x="6050802" y="0"/>
                </a:lnTo>
                <a:lnTo>
                  <a:pt x="4341273" y="0"/>
                </a:lnTo>
                <a:lnTo>
                  <a:pt x="0" y="0"/>
                </a:lnTo>
                <a:lnTo>
                  <a:pt x="0" y="6858000"/>
                </a:lnTo>
                <a:lnTo>
                  <a:pt x="4341273" y="6858000"/>
                </a:lnTo>
                <a:lnTo>
                  <a:pt x="6050802" y="6858000"/>
                </a:lnTo>
                <a:lnTo>
                  <a:pt x="6514769" y="6858000"/>
                </a:lnTo>
                <a:lnTo>
                  <a:pt x="6830968" y="6858000"/>
                </a:lnTo>
                <a:lnTo>
                  <a:pt x="7044470" y="6858000"/>
                </a:lnTo>
                <a:lnTo>
                  <a:pt x="7156226" y="6780599"/>
                </a:lnTo>
                <a:cubicBezTo>
                  <a:pt x="7330044" y="6653108"/>
                  <a:pt x="7500671" y="6515397"/>
                  <a:pt x="7672874" y="6374814"/>
                </a:cubicBezTo>
                <a:cubicBezTo>
                  <a:pt x="8618499" y="5602839"/>
                  <a:pt x="9547224" y="4969131"/>
                  <a:pt x="9547224" y="3621656"/>
                </a:cubicBezTo>
                <a:cubicBezTo>
                  <a:pt x="9547224" y="2093192"/>
                  <a:pt x="8973488" y="754641"/>
                  <a:pt x="794632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358755C-C932-347E-75CE-159AC8928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026" y="199560"/>
            <a:ext cx="10127764" cy="675389"/>
          </a:xfrm>
        </p:spPr>
        <p:txBody>
          <a:bodyPr anchor="b">
            <a:no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What can Google Earth Engine do?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CCFB1-F796-B6A5-37F6-D00E0CD54320}"/>
              </a:ext>
            </a:extLst>
          </p:cNvPr>
          <p:cNvSpPr txBox="1"/>
          <p:nvPr/>
        </p:nvSpPr>
        <p:spPr>
          <a:xfrm>
            <a:off x="291026" y="1074509"/>
            <a:ext cx="6137031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300" b="1" dirty="0"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The Upsides</a:t>
            </a:r>
          </a:p>
          <a:p>
            <a:endParaRPr lang="en-US" sz="1200" b="1" dirty="0">
              <a:latin typeface="Arial" panose="020B0604020202020204" pitchFamily="34" charset="0"/>
              <a:ea typeface="Meiryo"/>
              <a:cs typeface="Arial" panose="020B0604020202020204" pitchFamily="34" charset="0"/>
            </a:endParaRPr>
          </a:p>
          <a:p>
            <a:pPr marL="285750" indent="-285750">
              <a:buFont typeface="Calibri"/>
              <a:buChar char="-"/>
            </a:pPr>
            <a:r>
              <a:rPr lang="en-US" sz="3300" dirty="0"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Parallel computation, it's pretty fast</a:t>
            </a:r>
          </a:p>
          <a:p>
            <a:pPr marL="285750" indent="-285750">
              <a:buFont typeface="Calibri"/>
              <a:buChar char="-"/>
            </a:pPr>
            <a:r>
              <a:rPr lang="en-US" sz="3300" dirty="0"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Easily store and share code</a:t>
            </a:r>
          </a:p>
          <a:p>
            <a:pPr marL="285750" indent="-285750">
              <a:buFont typeface="Calibri"/>
              <a:buChar char="-"/>
            </a:pPr>
            <a:r>
              <a:rPr lang="en-US" sz="3300" dirty="0"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Enormous data catalog</a:t>
            </a:r>
          </a:p>
          <a:p>
            <a:pPr marL="285750" indent="-285750">
              <a:buFont typeface="Calibri"/>
              <a:buChar char="-"/>
            </a:pPr>
            <a:r>
              <a:rPr lang="en-US" sz="3300" dirty="0"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It's free!</a:t>
            </a:r>
          </a:p>
          <a:p>
            <a:pPr marL="285750" indent="-285750">
              <a:buFont typeface="Calibri"/>
              <a:buChar char="-"/>
            </a:pPr>
            <a:r>
              <a:rPr lang="en-US" sz="3300" dirty="0"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Very good support &amp; tutorials</a:t>
            </a:r>
          </a:p>
          <a:p>
            <a:pPr marL="285750" indent="-285750">
              <a:buFont typeface="Calibri"/>
              <a:buChar char="-"/>
            </a:pPr>
            <a:r>
              <a:rPr lang="en-US" sz="3300" dirty="0"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Any results can be downloaded and used in your favorite GIS program</a:t>
            </a:r>
          </a:p>
        </p:txBody>
      </p:sp>
      <p:pic>
        <p:nvPicPr>
          <p:cNvPr id="11" name="Picture 10" descr="A blue and black globe with a black border&#10;&#10;Description automatically generated">
            <a:extLst>
              <a:ext uri="{FF2B5EF4-FFF2-40B4-BE49-F238E27FC236}">
                <a16:creationId xmlns:a16="http://schemas.microsoft.com/office/drawing/2014/main" id="{6FEA1EFA-D57A-7259-5249-29D2D2D70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286" b="-227"/>
          <a:stretch/>
        </p:blipFill>
        <p:spPr>
          <a:xfrm>
            <a:off x="6358303" y="2148256"/>
            <a:ext cx="5828882" cy="470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0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496A5-2CB0-06D5-0A44-CFABDCFBB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B879F84-1B20-FA13-0B1E-3D9791B7CF0B}"/>
              </a:ext>
            </a:extLst>
          </p:cNvPr>
          <p:cNvSpPr txBox="1"/>
          <p:nvPr/>
        </p:nvSpPr>
        <p:spPr>
          <a:xfrm>
            <a:off x="291026" y="949091"/>
            <a:ext cx="6351344" cy="57400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300" b="1" dirty="0"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The Downsides</a:t>
            </a:r>
          </a:p>
          <a:p>
            <a:endParaRPr lang="en-US" sz="1200" b="1" dirty="0">
              <a:latin typeface="Arial" panose="020B0604020202020204" pitchFamily="34" charset="0"/>
              <a:ea typeface="Meiryo"/>
              <a:cs typeface="Arial" panose="020B0604020202020204" pitchFamily="34" charset="0"/>
            </a:endParaRPr>
          </a:p>
          <a:p>
            <a:pPr marL="285750" indent="-285750">
              <a:buFont typeface="Calibri"/>
              <a:buChar char="-"/>
            </a:pPr>
            <a:r>
              <a:rPr lang="en-US" sz="3300" dirty="0"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Can't escape the problem of storage - when conducting a global analysis, GEE will be slow and your resulting files will be large</a:t>
            </a:r>
          </a:p>
          <a:p>
            <a:pPr marL="285750" indent="-285750">
              <a:buFont typeface="Calibri"/>
              <a:buChar char="-"/>
            </a:pPr>
            <a:r>
              <a:rPr lang="en-US" sz="3300" dirty="0"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Need to learn </a:t>
            </a:r>
            <a:r>
              <a:rPr lang="en-US" sz="3300" dirty="0" err="1"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Javascript</a:t>
            </a:r>
            <a:r>
              <a:rPr lang="en-US" sz="3300" dirty="0"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 or Python</a:t>
            </a:r>
          </a:p>
          <a:p>
            <a:pPr marL="285750" indent="-285750">
              <a:buFont typeface="Calibri"/>
              <a:buChar char="-"/>
            </a:pPr>
            <a:r>
              <a:rPr lang="en-US" sz="3300" dirty="0"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Can't run one chunk of code</a:t>
            </a:r>
          </a:p>
          <a:p>
            <a:pPr marL="285750" indent="-285750">
              <a:buFont typeface="Calibri"/>
              <a:buChar char="-"/>
            </a:pPr>
            <a:r>
              <a:rPr lang="en-US" sz="3300" dirty="0"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There's no soft wrap </a:t>
            </a:r>
            <a:endParaRPr lang="en-US" sz="33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>
              <a:buFont typeface="Calibri"/>
              <a:buChar char="-"/>
            </a:pPr>
            <a:endParaRPr lang="en-US" sz="2500" dirty="0">
              <a:latin typeface="Arial" panose="020B0604020202020204" pitchFamily="34" charset="0"/>
              <a:ea typeface="Meiryo"/>
              <a:cs typeface="Arial" panose="020B0604020202020204" pitchFamily="34" charset="0"/>
            </a:endParaRPr>
          </a:p>
        </p:txBody>
      </p:sp>
      <p:pic>
        <p:nvPicPr>
          <p:cNvPr id="11" name="Picture 10" descr="A blue and black globe with a black border&#10;&#10;Description automatically generated">
            <a:extLst>
              <a:ext uri="{FF2B5EF4-FFF2-40B4-BE49-F238E27FC236}">
                <a16:creationId xmlns:a16="http://schemas.microsoft.com/office/drawing/2014/main" id="{87ECC380-D7F5-B1B0-88F8-DBD05BDFEC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286" b="-227"/>
          <a:stretch/>
        </p:blipFill>
        <p:spPr>
          <a:xfrm>
            <a:off x="6358303" y="2148256"/>
            <a:ext cx="5828882" cy="4703897"/>
          </a:xfrm>
          <a:prstGeom prst="rect">
            <a:avLst/>
          </a:prstGeom>
        </p:spPr>
      </p:pic>
      <p:pic>
        <p:nvPicPr>
          <p:cNvPr id="2" name="Picture 1" descr="A yellow smiley face with a teardrop&#10;&#10;Description automatically generated">
            <a:extLst>
              <a:ext uri="{FF2B5EF4-FFF2-40B4-BE49-F238E27FC236}">
                <a16:creationId xmlns:a16="http://schemas.microsoft.com/office/drawing/2014/main" id="{6362A70E-A2DA-0B5D-68B3-D01E9BC14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951" y="5628784"/>
            <a:ext cx="671348" cy="78292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C070FA-0C8F-F354-9FDA-10B0BE0CF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026" y="199560"/>
            <a:ext cx="10127764" cy="675389"/>
          </a:xfrm>
        </p:spPr>
        <p:txBody>
          <a:bodyPr anchor="b">
            <a:no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What can’t Google Earth Engine do?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606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72DC3EE-C469-49E0-A83D-CA3BE525C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9547224" cy="6858000"/>
          </a:xfrm>
          <a:custGeom>
            <a:avLst/>
            <a:gdLst>
              <a:gd name="connsiteX0" fmla="*/ 7924201 w 9547224"/>
              <a:gd name="connsiteY0" fmla="*/ 0 h 6858000"/>
              <a:gd name="connsiteX1" fmla="*/ 6830968 w 9547224"/>
              <a:gd name="connsiteY1" fmla="*/ 0 h 6858000"/>
              <a:gd name="connsiteX2" fmla="*/ 6514769 w 9547224"/>
              <a:gd name="connsiteY2" fmla="*/ 0 h 6858000"/>
              <a:gd name="connsiteX3" fmla="*/ 6050802 w 9547224"/>
              <a:gd name="connsiteY3" fmla="*/ 0 h 6858000"/>
              <a:gd name="connsiteX4" fmla="*/ 4341273 w 9547224"/>
              <a:gd name="connsiteY4" fmla="*/ 0 h 6858000"/>
              <a:gd name="connsiteX5" fmla="*/ 0 w 9547224"/>
              <a:gd name="connsiteY5" fmla="*/ 0 h 6858000"/>
              <a:gd name="connsiteX6" fmla="*/ 0 w 9547224"/>
              <a:gd name="connsiteY6" fmla="*/ 6858000 h 6858000"/>
              <a:gd name="connsiteX7" fmla="*/ 4341273 w 9547224"/>
              <a:gd name="connsiteY7" fmla="*/ 6858000 h 6858000"/>
              <a:gd name="connsiteX8" fmla="*/ 6050802 w 9547224"/>
              <a:gd name="connsiteY8" fmla="*/ 6858000 h 6858000"/>
              <a:gd name="connsiteX9" fmla="*/ 6514769 w 9547224"/>
              <a:gd name="connsiteY9" fmla="*/ 6858000 h 6858000"/>
              <a:gd name="connsiteX10" fmla="*/ 6830968 w 9547224"/>
              <a:gd name="connsiteY10" fmla="*/ 6858000 h 6858000"/>
              <a:gd name="connsiteX11" fmla="*/ 7044470 w 9547224"/>
              <a:gd name="connsiteY11" fmla="*/ 6858000 h 6858000"/>
              <a:gd name="connsiteX12" fmla="*/ 7156226 w 9547224"/>
              <a:gd name="connsiteY12" fmla="*/ 6780599 h 6858000"/>
              <a:gd name="connsiteX13" fmla="*/ 7672874 w 9547224"/>
              <a:gd name="connsiteY13" fmla="*/ 6374814 h 6858000"/>
              <a:gd name="connsiteX14" fmla="*/ 9547224 w 9547224"/>
              <a:gd name="connsiteY14" fmla="*/ 3621656 h 6858000"/>
              <a:gd name="connsiteX15" fmla="*/ 7946325 w 9547224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47224" h="6858000">
                <a:moveTo>
                  <a:pt x="7924201" y="0"/>
                </a:moveTo>
                <a:lnTo>
                  <a:pt x="6830968" y="0"/>
                </a:lnTo>
                <a:lnTo>
                  <a:pt x="6514769" y="0"/>
                </a:lnTo>
                <a:lnTo>
                  <a:pt x="6050802" y="0"/>
                </a:lnTo>
                <a:lnTo>
                  <a:pt x="4341273" y="0"/>
                </a:lnTo>
                <a:lnTo>
                  <a:pt x="0" y="0"/>
                </a:lnTo>
                <a:lnTo>
                  <a:pt x="0" y="6858000"/>
                </a:lnTo>
                <a:lnTo>
                  <a:pt x="4341273" y="6858000"/>
                </a:lnTo>
                <a:lnTo>
                  <a:pt x="6050802" y="6858000"/>
                </a:lnTo>
                <a:lnTo>
                  <a:pt x="6514769" y="6858000"/>
                </a:lnTo>
                <a:lnTo>
                  <a:pt x="6830968" y="6858000"/>
                </a:lnTo>
                <a:lnTo>
                  <a:pt x="7044470" y="6858000"/>
                </a:lnTo>
                <a:lnTo>
                  <a:pt x="7156226" y="6780599"/>
                </a:lnTo>
                <a:cubicBezTo>
                  <a:pt x="7330044" y="6653108"/>
                  <a:pt x="7500671" y="6515397"/>
                  <a:pt x="7672874" y="6374814"/>
                </a:cubicBezTo>
                <a:cubicBezTo>
                  <a:pt x="8618499" y="5602839"/>
                  <a:pt x="9547224" y="4969131"/>
                  <a:pt x="9547224" y="3621656"/>
                </a:cubicBezTo>
                <a:cubicBezTo>
                  <a:pt x="9547224" y="2093192"/>
                  <a:pt x="8973488" y="754641"/>
                  <a:pt x="794632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4FC33FB9-495B-BAA8-CE8B-B09067510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5544"/>
            <a:ext cx="12192000" cy="47823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8BA4442-3A97-7455-2A9F-4936C032D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026" y="199560"/>
            <a:ext cx="10127764" cy="675389"/>
          </a:xfrm>
        </p:spPr>
        <p:txBody>
          <a:bodyPr anchor="b">
            <a:no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The Earth Engine Catalog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670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E1E78-4F04-F7AB-D5AD-20A7A645B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A14047-35AA-7212-DF50-2FE9546E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89C87-7A56-FA23-DA22-39116A2CD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C99B28-B179-E9FC-AD63-7BAC0C57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83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72DC3EE-C469-49E0-A83D-CA3BE525C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9547224" cy="6858000"/>
          </a:xfrm>
          <a:custGeom>
            <a:avLst/>
            <a:gdLst>
              <a:gd name="connsiteX0" fmla="*/ 7924201 w 9547224"/>
              <a:gd name="connsiteY0" fmla="*/ 0 h 6858000"/>
              <a:gd name="connsiteX1" fmla="*/ 6830968 w 9547224"/>
              <a:gd name="connsiteY1" fmla="*/ 0 h 6858000"/>
              <a:gd name="connsiteX2" fmla="*/ 6514769 w 9547224"/>
              <a:gd name="connsiteY2" fmla="*/ 0 h 6858000"/>
              <a:gd name="connsiteX3" fmla="*/ 6050802 w 9547224"/>
              <a:gd name="connsiteY3" fmla="*/ 0 h 6858000"/>
              <a:gd name="connsiteX4" fmla="*/ 4341273 w 9547224"/>
              <a:gd name="connsiteY4" fmla="*/ 0 h 6858000"/>
              <a:gd name="connsiteX5" fmla="*/ 0 w 9547224"/>
              <a:gd name="connsiteY5" fmla="*/ 0 h 6858000"/>
              <a:gd name="connsiteX6" fmla="*/ 0 w 9547224"/>
              <a:gd name="connsiteY6" fmla="*/ 6858000 h 6858000"/>
              <a:gd name="connsiteX7" fmla="*/ 4341273 w 9547224"/>
              <a:gd name="connsiteY7" fmla="*/ 6858000 h 6858000"/>
              <a:gd name="connsiteX8" fmla="*/ 6050802 w 9547224"/>
              <a:gd name="connsiteY8" fmla="*/ 6858000 h 6858000"/>
              <a:gd name="connsiteX9" fmla="*/ 6514769 w 9547224"/>
              <a:gd name="connsiteY9" fmla="*/ 6858000 h 6858000"/>
              <a:gd name="connsiteX10" fmla="*/ 6830968 w 9547224"/>
              <a:gd name="connsiteY10" fmla="*/ 6858000 h 6858000"/>
              <a:gd name="connsiteX11" fmla="*/ 7044470 w 9547224"/>
              <a:gd name="connsiteY11" fmla="*/ 6858000 h 6858000"/>
              <a:gd name="connsiteX12" fmla="*/ 7156226 w 9547224"/>
              <a:gd name="connsiteY12" fmla="*/ 6780599 h 6858000"/>
              <a:gd name="connsiteX13" fmla="*/ 7672874 w 9547224"/>
              <a:gd name="connsiteY13" fmla="*/ 6374814 h 6858000"/>
              <a:gd name="connsiteX14" fmla="*/ 9547224 w 9547224"/>
              <a:gd name="connsiteY14" fmla="*/ 3621656 h 6858000"/>
              <a:gd name="connsiteX15" fmla="*/ 7946325 w 9547224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47224" h="6858000">
                <a:moveTo>
                  <a:pt x="7924201" y="0"/>
                </a:moveTo>
                <a:lnTo>
                  <a:pt x="6830968" y="0"/>
                </a:lnTo>
                <a:lnTo>
                  <a:pt x="6514769" y="0"/>
                </a:lnTo>
                <a:lnTo>
                  <a:pt x="6050802" y="0"/>
                </a:lnTo>
                <a:lnTo>
                  <a:pt x="4341273" y="0"/>
                </a:lnTo>
                <a:lnTo>
                  <a:pt x="0" y="0"/>
                </a:lnTo>
                <a:lnTo>
                  <a:pt x="0" y="6858000"/>
                </a:lnTo>
                <a:lnTo>
                  <a:pt x="4341273" y="6858000"/>
                </a:lnTo>
                <a:lnTo>
                  <a:pt x="6050802" y="6858000"/>
                </a:lnTo>
                <a:lnTo>
                  <a:pt x="6514769" y="6858000"/>
                </a:lnTo>
                <a:lnTo>
                  <a:pt x="6830968" y="6858000"/>
                </a:lnTo>
                <a:lnTo>
                  <a:pt x="7044470" y="6858000"/>
                </a:lnTo>
                <a:lnTo>
                  <a:pt x="7156226" y="6780599"/>
                </a:lnTo>
                <a:cubicBezTo>
                  <a:pt x="7330044" y="6653108"/>
                  <a:pt x="7500671" y="6515397"/>
                  <a:pt x="7672874" y="6374814"/>
                </a:cubicBezTo>
                <a:cubicBezTo>
                  <a:pt x="8618499" y="5602839"/>
                  <a:pt x="9547224" y="4969131"/>
                  <a:pt x="9547224" y="3621656"/>
                </a:cubicBezTo>
                <a:cubicBezTo>
                  <a:pt x="9547224" y="2093192"/>
                  <a:pt x="8973488" y="754641"/>
                  <a:pt x="794632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2C4EBB4-E86B-F576-6F25-595CEAC6B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46" y="835457"/>
            <a:ext cx="10311508" cy="59721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9FEE65-DB66-1019-77A7-7CE015316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026" y="199560"/>
            <a:ext cx="10127764" cy="675389"/>
          </a:xfrm>
        </p:spPr>
        <p:txBody>
          <a:bodyPr anchor="b">
            <a:no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Coding in Google Earth Engine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004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16684-D568-E777-45EB-CE494D98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5AB8F98-27E9-490A-9FFC-6FB07CEAB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762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BB673AF-CE4B-46CB-AF61-47A2F6B51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92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B244C92-C225-4ED6-9477-FE38CFE2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3B79606-5986-49BA-9D40-A0FD94094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7618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534AD34-A74F-4FCD-8E77-6A38F9263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6083" y="0"/>
            <a:ext cx="9841377" cy="6858000"/>
          </a:xfrm>
          <a:custGeom>
            <a:avLst/>
            <a:gdLst>
              <a:gd name="connsiteX0" fmla="*/ 1623023 w 9841377"/>
              <a:gd name="connsiteY0" fmla="*/ 0 h 6858000"/>
              <a:gd name="connsiteX1" fmla="*/ 4289416 w 9841377"/>
              <a:gd name="connsiteY1" fmla="*/ 0 h 6858000"/>
              <a:gd name="connsiteX2" fmla="*/ 4359035 w 9841377"/>
              <a:gd name="connsiteY2" fmla="*/ 0 h 6858000"/>
              <a:gd name="connsiteX3" fmla="*/ 5482342 w 9841377"/>
              <a:gd name="connsiteY3" fmla="*/ 0 h 6858000"/>
              <a:gd name="connsiteX4" fmla="*/ 5551962 w 9841377"/>
              <a:gd name="connsiteY4" fmla="*/ 0 h 6858000"/>
              <a:gd name="connsiteX5" fmla="*/ 8218354 w 9841377"/>
              <a:gd name="connsiteY5" fmla="*/ 0 h 6858000"/>
              <a:gd name="connsiteX6" fmla="*/ 8240478 w 9841377"/>
              <a:gd name="connsiteY6" fmla="*/ 14997 h 6858000"/>
              <a:gd name="connsiteX7" fmla="*/ 9841377 w 9841377"/>
              <a:gd name="connsiteY7" fmla="*/ 3621656 h 6858000"/>
              <a:gd name="connsiteX8" fmla="*/ 7967027 w 9841377"/>
              <a:gd name="connsiteY8" fmla="*/ 6374814 h 6858000"/>
              <a:gd name="connsiteX9" fmla="*/ 7450379 w 9841377"/>
              <a:gd name="connsiteY9" fmla="*/ 6780599 h 6858000"/>
              <a:gd name="connsiteX10" fmla="*/ 7338623 w 9841377"/>
              <a:gd name="connsiteY10" fmla="*/ 6858000 h 6858000"/>
              <a:gd name="connsiteX11" fmla="*/ 5551962 w 9841377"/>
              <a:gd name="connsiteY11" fmla="*/ 6858000 h 6858000"/>
              <a:gd name="connsiteX12" fmla="*/ 5482342 w 9841377"/>
              <a:gd name="connsiteY12" fmla="*/ 6858000 h 6858000"/>
              <a:gd name="connsiteX13" fmla="*/ 4359035 w 9841377"/>
              <a:gd name="connsiteY13" fmla="*/ 6858000 h 6858000"/>
              <a:gd name="connsiteX14" fmla="*/ 4289416 w 9841377"/>
              <a:gd name="connsiteY14" fmla="*/ 6858000 h 6858000"/>
              <a:gd name="connsiteX15" fmla="*/ 2502754 w 9841377"/>
              <a:gd name="connsiteY15" fmla="*/ 6858000 h 6858000"/>
              <a:gd name="connsiteX16" fmla="*/ 2390998 w 9841377"/>
              <a:gd name="connsiteY16" fmla="*/ 6780599 h 6858000"/>
              <a:gd name="connsiteX17" fmla="*/ 1874350 w 9841377"/>
              <a:gd name="connsiteY17" fmla="*/ 6374814 h 6858000"/>
              <a:gd name="connsiteX18" fmla="*/ 0 w 9841377"/>
              <a:gd name="connsiteY18" fmla="*/ 3621656 h 6858000"/>
              <a:gd name="connsiteX19" fmla="*/ 1600899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1623023" y="0"/>
                </a:moveTo>
                <a:lnTo>
                  <a:pt x="4289416" y="0"/>
                </a:lnTo>
                <a:lnTo>
                  <a:pt x="4359035" y="0"/>
                </a:lnTo>
                <a:lnTo>
                  <a:pt x="5482342" y="0"/>
                </a:lnTo>
                <a:lnTo>
                  <a:pt x="5551962" y="0"/>
                </a:lnTo>
                <a:lnTo>
                  <a:pt x="8218354" y="0"/>
                </a:lnTo>
                <a:lnTo>
                  <a:pt x="8240478" y="14997"/>
                </a:lnTo>
                <a:cubicBezTo>
                  <a:pt x="9267641" y="754641"/>
                  <a:pt x="9841377" y="2093192"/>
                  <a:pt x="9841377" y="3621656"/>
                </a:cubicBezTo>
                <a:cubicBezTo>
                  <a:pt x="9841377" y="4969131"/>
                  <a:pt x="8912652" y="5602839"/>
                  <a:pt x="7967027" y="6374814"/>
                </a:cubicBezTo>
                <a:cubicBezTo>
                  <a:pt x="7794824" y="6515397"/>
                  <a:pt x="7624197" y="6653108"/>
                  <a:pt x="7450379" y="6780599"/>
                </a:cubicBezTo>
                <a:lnTo>
                  <a:pt x="7338623" y="6858000"/>
                </a:lnTo>
                <a:lnTo>
                  <a:pt x="5551962" y="6858000"/>
                </a:lnTo>
                <a:lnTo>
                  <a:pt x="5482342" y="6858000"/>
                </a:lnTo>
                <a:lnTo>
                  <a:pt x="4359035" y="6858000"/>
                </a:lnTo>
                <a:lnTo>
                  <a:pt x="428941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37697F-900A-7DDE-7CFA-4A3A2D438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278668-BEDA-FAF0-CB98-6CACC6E203EC}"/>
              </a:ext>
            </a:extLst>
          </p:cNvPr>
          <p:cNvSpPr txBox="1"/>
          <p:nvPr/>
        </p:nvSpPr>
        <p:spPr>
          <a:xfrm>
            <a:off x="7063161" y="84117"/>
            <a:ext cx="5128839" cy="65094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Pair Programming</a:t>
            </a:r>
          </a:p>
          <a:p>
            <a:endParaRPr lang="en-US" sz="3300" b="1" dirty="0">
              <a:latin typeface="Arial" panose="020B0604020202020204" pitchFamily="34" charset="0"/>
              <a:ea typeface="Meiryo"/>
              <a:cs typeface="Arial" panose="020B0604020202020204" pitchFamily="34" charset="0"/>
            </a:endParaRPr>
          </a:p>
          <a:p>
            <a:pPr marL="285750" indent="-285750">
              <a:buFont typeface="Calibri"/>
              <a:buChar char="-"/>
            </a:pPr>
            <a:r>
              <a:rPr lang="en-US" sz="3500" dirty="0"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Two heads are often better than one</a:t>
            </a:r>
          </a:p>
          <a:p>
            <a:pPr marL="285750" indent="-285750">
              <a:buFont typeface="Calibri"/>
              <a:buChar char="-"/>
            </a:pPr>
            <a:r>
              <a:rPr lang="en-US" sz="3500" dirty="0"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One person writes the code, the other person catches mistakes and suggests improvements</a:t>
            </a:r>
          </a:p>
          <a:p>
            <a:pPr marL="285750" indent="-285750">
              <a:buFont typeface="Calibri"/>
              <a:buChar char="-"/>
            </a:pPr>
            <a:r>
              <a:rPr lang="en-US" sz="3500" dirty="0">
                <a:latin typeface="Arial" panose="020B0604020202020204" pitchFamily="34" charset="0"/>
                <a:ea typeface="Meiryo"/>
                <a:cs typeface="Arial" panose="020B0604020202020204" pitchFamily="34" charset="0"/>
              </a:rPr>
              <a:t>Great for brainstorming solutions!</a:t>
            </a:r>
            <a:endParaRPr lang="en-US" sz="33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>
              <a:buFont typeface="Calibri"/>
              <a:buChar char="-"/>
            </a:pPr>
            <a:endParaRPr lang="en-US" sz="2500" dirty="0">
              <a:latin typeface="Arial" panose="020B0604020202020204" pitchFamily="34" charset="0"/>
              <a:ea typeface="Meiryo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6752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0a128e6-7717-4cc5-9937-08ed17f6d0cc">
      <Terms xmlns="http://schemas.microsoft.com/office/infopath/2007/PartnerControls"/>
    </lcf76f155ced4ddcb4097134ff3c332f>
    <TaxCatchAll xmlns="88402e4a-4399-4685-8263-7d37bcf22fb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492B7A6F27684C962FF5F8DB5182CF" ma:contentTypeVersion="9" ma:contentTypeDescription="Create a new document." ma:contentTypeScope="" ma:versionID="0e5d53d5d7ca9ffbaa3a1edfa8949eda">
  <xsd:schema xmlns:xsd="http://www.w3.org/2001/XMLSchema" xmlns:xs="http://www.w3.org/2001/XMLSchema" xmlns:p="http://schemas.microsoft.com/office/2006/metadata/properties" xmlns:ns2="b0a128e6-7717-4cc5-9937-08ed17f6d0cc" xmlns:ns3="88402e4a-4399-4685-8263-7d37bcf22fb3" targetNamespace="http://schemas.microsoft.com/office/2006/metadata/properties" ma:root="true" ma:fieldsID="6de7d73a139b7a270d7eaf11174d13e5" ns2:_="" ns3:_="">
    <xsd:import namespace="b0a128e6-7717-4cc5-9937-08ed17f6d0cc"/>
    <xsd:import namespace="88402e4a-4399-4685-8263-7d37bcf22f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a128e6-7717-4cc5-9937-08ed17f6d0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576e6ad8-52fe-412f-a0b9-03ea580b629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402e4a-4399-4685-8263-7d37bcf22fb3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df60fcd5-9e4e-407b-bad9-24e0ea984270}" ma:internalName="TaxCatchAll" ma:showField="CatchAllData" ma:web="88402e4a-4399-4685-8263-7d37bcf22fb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29AB89-3DEF-4A19-BDFF-6EFB095A9BF8}">
  <ds:schemaRefs>
    <ds:schemaRef ds:uri="88402e4a-4399-4685-8263-7d37bcf22fb3"/>
    <ds:schemaRef ds:uri="b0a128e6-7717-4cc5-9937-08ed17f6d0c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7C59CBCB-2F0A-4F6E-A99E-B41BB26D60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1A62C7-2C31-43AE-BDDD-324CB2311E2D}">
  <ds:schemaRefs>
    <ds:schemaRef ds:uri="88402e4a-4399-4685-8263-7d37bcf22fb3"/>
    <ds:schemaRef ds:uri="b0a128e6-7717-4cc5-9937-08ed17f6d0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</TotalTime>
  <Words>366</Words>
  <Application>Microsoft Office PowerPoint</Application>
  <PresentationFormat>Widescreen</PresentationFormat>
  <Paragraphs>47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Meiryo</vt:lpstr>
      <vt:lpstr>Arial</vt:lpstr>
      <vt:lpstr>Calibri</vt:lpstr>
      <vt:lpstr>Corbel</vt:lpstr>
      <vt:lpstr>Times New Roman</vt:lpstr>
      <vt:lpstr>SketchLinesVTI</vt:lpstr>
      <vt:lpstr>Introduction to Google Earth Engine</vt:lpstr>
      <vt:lpstr>What can Google Earth Engine do?</vt:lpstr>
      <vt:lpstr>What can Google Earth Engine do?</vt:lpstr>
      <vt:lpstr>What can’t Google Earth Engine do?</vt:lpstr>
      <vt:lpstr>The Earth Engine Catalog</vt:lpstr>
      <vt:lpstr>PowerPoint Presentation</vt:lpstr>
      <vt:lpstr>PowerPoint Presentation</vt:lpstr>
      <vt:lpstr>Coding in Google Earth Engine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anarahlin</dc:creator>
  <cp:lastModifiedBy>Asya Rahlin</cp:lastModifiedBy>
  <cp:revision>11</cp:revision>
  <dcterms:created xsi:type="dcterms:W3CDTF">2023-11-27T03:11:15Z</dcterms:created>
  <dcterms:modified xsi:type="dcterms:W3CDTF">2025-04-27T04:49:54Z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0x01010049492B7A6F27684C962FF5F8DB5182CF</vt:lpwstr>
  </property>
  <property fmtid="{D5CDD505-2E9C-101B-9397-08002B2CF9AE}" pid="3" name="MediaServiceImageTags">
    <vt:lpwstr/>
  </property>
</Properties>
</file>